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7"/>
  </p:notesMasterIdLst>
  <p:handoutMasterIdLst>
    <p:handoutMasterId r:id="rId18"/>
  </p:handoutMasterIdLst>
  <p:sldIdLst>
    <p:sldId id="257" r:id="rId3"/>
    <p:sldId id="258" r:id="rId4"/>
    <p:sldId id="310" r:id="rId5"/>
    <p:sldId id="311" r:id="rId6"/>
    <p:sldId id="317" r:id="rId7"/>
    <p:sldId id="299" r:id="rId8"/>
    <p:sldId id="320" r:id="rId9"/>
    <p:sldId id="313" r:id="rId10"/>
    <p:sldId id="321" r:id="rId11"/>
    <p:sldId id="298" r:id="rId12"/>
    <p:sldId id="314" r:id="rId13"/>
    <p:sldId id="296" r:id="rId14"/>
    <p:sldId id="318" r:id="rId15"/>
    <p:sldId id="316" r:id="rId16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58" userDrawn="1">
          <p15:clr>
            <a:srgbClr val="A4A3A4"/>
          </p15:clr>
        </p15:guide>
        <p15:guide id="3" pos="56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9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98" y="108"/>
      </p:cViewPr>
      <p:guideLst>
        <p:guide orient="horz" pos="2160"/>
        <p:guide pos="158"/>
        <p:guide pos="56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448" cy="496332"/>
          </a:xfrm>
          <a:prstGeom prst="rect">
            <a:avLst/>
          </a:prstGeom>
        </p:spPr>
        <p:txBody>
          <a:bodyPr vert="horz" lIns="90617" tIns="45309" rIns="90617" bIns="4530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645" y="2"/>
            <a:ext cx="2945448" cy="496332"/>
          </a:xfrm>
          <a:prstGeom prst="rect">
            <a:avLst/>
          </a:prstGeom>
        </p:spPr>
        <p:txBody>
          <a:bodyPr vert="horz" lIns="90617" tIns="45309" rIns="90617" bIns="45309" rtlCol="0"/>
          <a:lstStyle>
            <a:lvl1pPr algn="r">
              <a:defRPr sz="1200"/>
            </a:lvl1pPr>
          </a:lstStyle>
          <a:p>
            <a:fld id="{DD0F5D90-5A6A-4C92-BABA-438C0536D6D2}" type="datetimeFigureOut">
              <a:rPr lang="ko-KR" altLang="en-US" smtClean="0"/>
              <a:t>2022-06-30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3" y="9430311"/>
            <a:ext cx="2945448" cy="496332"/>
          </a:xfrm>
          <a:prstGeom prst="rect">
            <a:avLst/>
          </a:prstGeom>
        </p:spPr>
        <p:txBody>
          <a:bodyPr vert="horz" lIns="90617" tIns="45309" rIns="90617" bIns="4530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645" y="9430311"/>
            <a:ext cx="2945448" cy="496332"/>
          </a:xfrm>
          <a:prstGeom prst="rect">
            <a:avLst/>
          </a:prstGeom>
        </p:spPr>
        <p:txBody>
          <a:bodyPr vert="horz" lIns="90617" tIns="45309" rIns="90617" bIns="45309" rtlCol="0" anchor="b"/>
          <a:lstStyle>
            <a:lvl1pPr algn="r">
              <a:defRPr sz="1200"/>
            </a:lvl1pPr>
          </a:lstStyle>
          <a:p>
            <a:fld id="{2E9C442C-E322-433B-917F-01E5443AA3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977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body"/>
          </p:nvPr>
        </p:nvSpPr>
        <p:spPr>
          <a:xfrm>
            <a:off x="755119" y="5072845"/>
            <a:ext cx="6040586" cy="48056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메모 서식을 편집하려면 클릭하십시오.</a:t>
            </a:r>
          </a:p>
        </p:txBody>
      </p:sp>
      <p:sp>
        <p:nvSpPr>
          <p:cNvPr id="79" name="PlaceHolder 2"/>
          <p:cNvSpPr>
            <a:spLocks noGrp="1"/>
          </p:cNvSpPr>
          <p:nvPr>
            <p:ph type="hdr"/>
          </p:nvPr>
        </p:nvSpPr>
        <p:spPr>
          <a:xfrm>
            <a:off x="1" y="3"/>
            <a:ext cx="3276854" cy="53364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&lt;머리글&gt;</a:t>
            </a:r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4273970" y="3"/>
            <a:ext cx="3276854" cy="533641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&lt;날짜/시간&gt;</a:t>
            </a:r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1" y="10146048"/>
            <a:ext cx="3276854" cy="533641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&lt;바닥글&gt;</a:t>
            </a:r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4273970" y="10146048"/>
            <a:ext cx="3276854" cy="533641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1F8E3D1D-DA93-484C-854C-274381A5EB4F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01961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403992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285920" y="-522000"/>
            <a:ext cx="403992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3356280" y="-264672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3356280" y="-52200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1285920" y="-52200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4039920" cy="40676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4039920" cy="40676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pic>
        <p:nvPicPr>
          <p:cNvPr id="35" name="그림 34"/>
          <p:cNvPicPr/>
          <p:nvPr/>
        </p:nvPicPr>
        <p:blipFill>
          <a:blip r:embed="rId2" cstate="print"/>
          <a:stretch/>
        </p:blipFill>
        <p:spPr>
          <a:xfrm>
            <a:off x="1285920" y="-2224800"/>
            <a:ext cx="4039920" cy="3223080"/>
          </a:xfrm>
          <a:prstGeom prst="rect">
            <a:avLst/>
          </a:prstGeom>
          <a:ln>
            <a:noFill/>
          </a:ln>
        </p:spPr>
      </p:pic>
      <p:pic>
        <p:nvPicPr>
          <p:cNvPr id="36" name="그림 35"/>
          <p:cNvPicPr/>
          <p:nvPr/>
        </p:nvPicPr>
        <p:blipFill>
          <a:blip r:embed="rId2" cstate="print"/>
          <a:stretch/>
        </p:blipFill>
        <p:spPr>
          <a:xfrm>
            <a:off x="1285920" y="-2224800"/>
            <a:ext cx="4039920" cy="3223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1285920" y="-2646720"/>
            <a:ext cx="4039920" cy="406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4039920" cy="40676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1971360" cy="40676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3356280" y="-2646720"/>
            <a:ext cx="1971360" cy="40676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323640" y="76320"/>
            <a:ext cx="7657560" cy="2709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1285920" y="-52200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3356280" y="-2646720"/>
            <a:ext cx="1971360" cy="40676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285920" y="-2646720"/>
            <a:ext cx="4039920" cy="406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1971360" cy="40676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3356280" y="-264672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3356280" y="-52200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3356280" y="-264672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1285920" y="-522000"/>
            <a:ext cx="403992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403992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1285920" y="-522000"/>
            <a:ext cx="403992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3356280" y="-264672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3356280" y="-52200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1285920" y="-52200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4039920" cy="40676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4039920" cy="40676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pic>
        <p:nvPicPr>
          <p:cNvPr id="76" name="그림 75"/>
          <p:cNvPicPr/>
          <p:nvPr/>
        </p:nvPicPr>
        <p:blipFill>
          <a:blip r:embed="rId2" cstate="print"/>
          <a:stretch/>
        </p:blipFill>
        <p:spPr>
          <a:xfrm>
            <a:off x="1285920" y="-2224800"/>
            <a:ext cx="4039920" cy="3223080"/>
          </a:xfrm>
          <a:prstGeom prst="rect">
            <a:avLst/>
          </a:prstGeom>
          <a:ln>
            <a:noFill/>
          </a:ln>
        </p:spPr>
      </p:pic>
      <p:pic>
        <p:nvPicPr>
          <p:cNvPr id="77" name="그림 76"/>
          <p:cNvPicPr/>
          <p:nvPr/>
        </p:nvPicPr>
        <p:blipFill>
          <a:blip r:embed="rId2" cstate="print"/>
          <a:stretch/>
        </p:blipFill>
        <p:spPr>
          <a:xfrm>
            <a:off x="1285920" y="-2224800"/>
            <a:ext cx="4039920" cy="3223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4039920" cy="40676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1971360" cy="40676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3356280" y="-2646720"/>
            <a:ext cx="1971360" cy="40676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23640" y="76320"/>
            <a:ext cx="7657560" cy="2709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1285920" y="-52200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3356280" y="-2646720"/>
            <a:ext cx="1971360" cy="40676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1971360" cy="40676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3356280" y="-264672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3356280" y="-52200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3356280" y="-264672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285920" y="-522000"/>
            <a:ext cx="403992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ko-K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맑은 고딕"/>
              </a:rPr>
              <a:t>제목 텍스트의 서식을 편집하려면 클릭하십시오.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ko-K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맑은 고딕"/>
              </a:rPr>
              <a:t>개요 텍스트의 서식을 편집하려면 클릭하십시오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ko-K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맑은 고딕"/>
              </a:rPr>
              <a:t>2번째 개요 수준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ko-K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맑은 고딕"/>
              </a:rPr>
              <a:t>3번째 개요 수준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ko-K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맑은 고딕"/>
              </a:rPr>
              <a:t>4번째 개요 수준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ko-K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맑은 고딕"/>
              </a:rPr>
              <a:t>5번째 개요 수준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ko-K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맑은 고딕"/>
              </a:rPr>
              <a:t>6번째 개요 수준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ko-K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맑은 고딕"/>
              </a:rPr>
              <a:t>7번째 개요 수준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ko-K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마스터 제목 스타일 편집</a:t>
            </a:r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4039920" cy="40676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ko-KR" sz="1800" b="1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맑은 고딕"/>
                <a:ea typeface="맑은 고딕"/>
              </a:rPr>
              <a:t>개요 텍스트의 서식을 편집하려면 클릭하십시오</a:t>
            </a:r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ko-KR" sz="1800" b="1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맑은 고딕"/>
                <a:ea typeface="맑은 고딕"/>
              </a:rPr>
              <a:t>2번째 개요 수준</a:t>
            </a:r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ko-KR" sz="1800" b="1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맑은 고딕"/>
                <a:ea typeface="맑은 고딕"/>
              </a:rPr>
              <a:t>3번째 개요 수준</a:t>
            </a:r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ko-KR" sz="1800" b="1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맑은 고딕"/>
                <a:ea typeface="맑은 고딕"/>
              </a:rPr>
              <a:t>4번째 개요 수준</a:t>
            </a:r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ko-KR" sz="1800" b="1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맑은 고딕"/>
                <a:ea typeface="맑은 고딕"/>
              </a:rPr>
              <a:t>5번째 개요 수준</a:t>
            </a:r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ko-KR" sz="1800" b="1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맑은 고딕"/>
                <a:ea typeface="맑은 고딕"/>
              </a:rPr>
              <a:t>6번째 개요 수준</a:t>
            </a:r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  <a:p>
            <a:pPr>
              <a:lnSpc>
                <a:spcPct val="100000"/>
              </a:lnSpc>
            </a:pPr>
            <a:r>
              <a:rPr lang="ko-KR" sz="1800" b="1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맑은 고딕"/>
                <a:ea typeface="맑은 고딕"/>
              </a:rPr>
              <a:t>7번째 개요 수준마스터 텍스트 스타일을 편집합니다</a:t>
            </a:r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39" name="CustomShape 3"/>
          <p:cNvSpPr/>
          <p:nvPr/>
        </p:nvSpPr>
        <p:spPr>
          <a:xfrm>
            <a:off x="-42480" y="6532560"/>
            <a:ext cx="630720" cy="3189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 algn="ctr">
              <a:lnSpc>
                <a:spcPct val="100000"/>
              </a:lnSpc>
            </a:pPr>
            <a:fld id="{C20D1BB5-B8DC-46F2-A8B4-F278BC3C56A0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가는각진제목체"/>
              </a:rPr>
              <a:pPr algn="ctr">
                <a:lnSpc>
                  <a:spcPct val="100000"/>
                </a:lnSpc>
              </a:pPr>
              <a:t>‹#›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0" name="Line 4"/>
          <p:cNvSpPr/>
          <p:nvPr/>
        </p:nvSpPr>
        <p:spPr>
          <a:xfrm flipH="1">
            <a:off x="450000" y="6607080"/>
            <a:ext cx="1440" cy="14292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5"/>
          <p:cNvSpPr/>
          <p:nvPr/>
        </p:nvSpPr>
        <p:spPr>
          <a:xfrm flipV="1">
            <a:off x="4680" y="570960"/>
            <a:ext cx="8625600" cy="324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3399FF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6"/>
          <p:cNvSpPr/>
          <p:nvPr/>
        </p:nvSpPr>
        <p:spPr>
          <a:xfrm>
            <a:off x="307440" y="612000"/>
            <a:ext cx="8564760" cy="33120"/>
          </a:xfrm>
          <a:prstGeom prst="rect">
            <a:avLst/>
          </a:prstGeom>
          <a:gradFill>
            <a:gsLst>
              <a:gs pos="0">
                <a:srgbClr val="5B7A99"/>
              </a:gs>
              <a:gs pos="100000">
                <a:srgbClr val="99CCFF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2"/>
          <p:cNvSpPr/>
          <p:nvPr/>
        </p:nvSpPr>
        <p:spPr>
          <a:xfrm>
            <a:off x="265339" y="1721433"/>
            <a:ext cx="8496720" cy="57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50000"/>
              </a:lnSpc>
            </a:pPr>
            <a:r>
              <a:rPr lang="ko-KR" altLang="en-US" sz="28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사업명</a:t>
            </a:r>
            <a:endParaRPr lang="en-US" sz="16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4" name="CustomShape 3"/>
          <p:cNvSpPr/>
          <p:nvPr/>
        </p:nvSpPr>
        <p:spPr>
          <a:xfrm>
            <a:off x="-87696" y="276959"/>
            <a:ext cx="4882117" cy="272880"/>
          </a:xfrm>
          <a:prstGeom prst="rect">
            <a:avLst/>
          </a:prstGeom>
          <a:noFill/>
          <a:ln w="284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50000"/>
              </a:lnSpc>
            </a:pPr>
            <a:r>
              <a:rPr lang="en-US" altLang="ko-KR" sz="1200" b="1" strike="noStrike" spc="-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굴림체" panose="020B0609000101010101" pitchFamily="49" charset="-127"/>
                <a:ea typeface="굴림체" panose="020B0609000101010101" pitchFamily="49" charset="-127"/>
              </a:rPr>
              <a:t>[</a:t>
            </a:r>
            <a:r>
              <a:rPr lang="ko-KR" altLang="en-US" sz="1200" b="1" strike="noStrike" spc="-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굴림체" panose="020B0609000101010101" pitchFamily="49" charset="-127"/>
                <a:ea typeface="굴림체" panose="020B0609000101010101" pitchFamily="49" charset="-127"/>
              </a:rPr>
              <a:t>서식</a:t>
            </a:r>
            <a:r>
              <a:rPr lang="en-US" altLang="ko-KR" sz="1200" b="1" strike="noStrike" spc="-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굴림체" panose="020B0609000101010101" pitchFamily="49" charset="-127"/>
                <a:ea typeface="굴림체" panose="020B0609000101010101" pitchFamily="49" charset="-127"/>
              </a:rPr>
              <a:t>3] </a:t>
            </a:r>
            <a:r>
              <a:rPr lang="en-US" sz="1200" b="1" strike="noStrike" spc="-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굴림체" panose="020B0609000101010101" pitchFamily="49" charset="-127"/>
                <a:ea typeface="굴림체" panose="020B0609000101010101" pitchFamily="49" charset="-127"/>
              </a:rPr>
              <a:t>2022년도 </a:t>
            </a:r>
            <a:r>
              <a:rPr lang="ko-KR" altLang="en-US" sz="1200" b="1" spc="-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굴림체" panose="020B0609000101010101" pitchFamily="49" charset="-127"/>
                <a:ea typeface="굴림체" panose="020B0609000101010101" pitchFamily="49" charset="-127"/>
              </a:rPr>
              <a:t>시흥형</a:t>
            </a:r>
            <a:r>
              <a:rPr lang="ko-KR" altLang="en-US" sz="1200" b="1" spc="-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1200" b="1" spc="-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굴림체" panose="020B0609000101010101" pitchFamily="49" charset="-127"/>
                <a:ea typeface="굴림체" panose="020B0609000101010101" pitchFamily="49" charset="-127"/>
              </a:rPr>
              <a:t>강소기업</a:t>
            </a:r>
            <a:r>
              <a:rPr lang="ko-KR" altLang="en-US" sz="1200" b="1" spc="-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굴림체" panose="020B0609000101010101" pitchFamily="49" charset="-127"/>
                <a:ea typeface="굴림체" panose="020B0609000101010101" pitchFamily="49" charset="-127"/>
              </a:rPr>
              <a:t> 육성 디딤돌</a:t>
            </a:r>
            <a:r>
              <a:rPr lang="en-US" sz="1200" b="1" strike="noStrike" spc="-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굴림체" panose="020B0609000101010101" pitchFamily="49" charset="-127"/>
                <a:ea typeface="굴림체" panose="020B0609000101010101" pitchFamily="49" charset="-127"/>
              </a:rPr>
              <a:t>사업</a:t>
            </a:r>
            <a:r>
              <a:rPr lang="en-US" sz="1200" b="1" strike="noStrike" spc="-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en-US" sz="1200" b="1" strike="noStrike" spc="-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굴림체" panose="020B0609000101010101" pitchFamily="49" charset="-127"/>
                <a:ea typeface="굴림체" panose="020B0609000101010101" pitchFamily="49" charset="-127"/>
              </a:rPr>
              <a:t>선정</a:t>
            </a:r>
            <a:r>
              <a:rPr lang="ko-KR" altLang="en-US" sz="1200" b="1" strike="noStrike" spc="-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굴림체" panose="020B0609000101010101" pitchFamily="49" charset="-127"/>
                <a:ea typeface="굴림체" panose="020B0609000101010101" pitchFamily="49" charset="-127"/>
              </a:rPr>
              <a:t>평가</a:t>
            </a:r>
            <a:r>
              <a:rPr lang="en-US" sz="1200" b="1" strike="noStrike" spc="-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1200" b="1" strike="noStrike" spc="-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굴림체" panose="020B0609000101010101" pitchFamily="49" charset="-127"/>
                <a:ea typeface="굴림체" panose="020B0609000101010101" pitchFamily="49" charset="-127"/>
              </a:rPr>
              <a:t>발표</a:t>
            </a:r>
            <a:r>
              <a:rPr lang="en-US" sz="1200" b="1" strike="noStrike" spc="-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endParaRPr lang="en-US" sz="1800" b="0" strike="noStrike" spc="-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15" name="Line 4"/>
          <p:cNvSpPr/>
          <p:nvPr/>
        </p:nvSpPr>
        <p:spPr>
          <a:xfrm>
            <a:off x="-4680" y="260640"/>
            <a:ext cx="4435364" cy="0"/>
          </a:xfrm>
          <a:prstGeom prst="line">
            <a:avLst/>
          </a:prstGeom>
          <a:ln w="28440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6" name="Line 5"/>
          <p:cNvSpPr/>
          <p:nvPr/>
        </p:nvSpPr>
        <p:spPr>
          <a:xfrm flipV="1">
            <a:off x="-4680" y="615142"/>
            <a:ext cx="4435364" cy="5498"/>
          </a:xfrm>
          <a:prstGeom prst="line">
            <a:avLst/>
          </a:prstGeom>
          <a:ln w="28440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7" name="Line 6"/>
          <p:cNvSpPr/>
          <p:nvPr/>
        </p:nvSpPr>
        <p:spPr>
          <a:xfrm>
            <a:off x="1475640" y="1783402"/>
            <a:ext cx="6530760" cy="8832"/>
          </a:xfrm>
          <a:prstGeom prst="line">
            <a:avLst/>
          </a:prstGeom>
          <a:ln w="38160">
            <a:solidFill>
              <a:schemeClr val="tx2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18" name="Line 7"/>
          <p:cNvSpPr/>
          <p:nvPr/>
        </p:nvSpPr>
        <p:spPr>
          <a:xfrm>
            <a:off x="1475640" y="2361021"/>
            <a:ext cx="6530760" cy="360"/>
          </a:xfrm>
          <a:prstGeom prst="line">
            <a:avLst/>
          </a:prstGeom>
          <a:ln w="38160">
            <a:solidFill>
              <a:schemeClr val="tx2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8" name="TextBox 7"/>
          <p:cNvSpPr txBox="1"/>
          <p:nvPr/>
        </p:nvSpPr>
        <p:spPr>
          <a:xfrm>
            <a:off x="2710010" y="4334896"/>
            <a:ext cx="2441694" cy="454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err="1" smtClean="0"/>
              <a:t>주관기관명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업체명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r>
              <a:rPr lang="en-US" altLang="ko-KR" dirty="0" smtClean="0"/>
              <a:t>: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73782" y="3514100"/>
            <a:ext cx="113364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발표자  </a:t>
            </a:r>
            <a:r>
              <a:rPr lang="en-US" altLang="ko-KR" dirty="0" smtClean="0"/>
              <a:t>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99905" y="5949280"/>
            <a:ext cx="1321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2022.  </a:t>
            </a:r>
            <a:r>
              <a:rPr lang="en-US" altLang="ko-KR" sz="2000" dirty="0"/>
              <a:t>7</a:t>
            </a:r>
            <a:r>
              <a:rPr lang="en-US" altLang="ko-KR" sz="2000" dirty="0" smtClean="0"/>
              <a:t>.  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 txBox="1"/>
          <p:nvPr/>
        </p:nvSpPr>
        <p:spPr>
          <a:xfrm>
            <a:off x="142407" y="0"/>
            <a:ext cx="8556749" cy="584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6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기대효과</a:t>
            </a: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매출발생</a:t>
            </a: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,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수출발생</a:t>
            </a: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,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일자리창출</a:t>
            </a: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,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수입대체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1176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158882" y="0"/>
            <a:ext cx="8342566" cy="584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7.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사업화계획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및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사업화전략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사업 결과의 활용방안</a:t>
            </a:r>
            <a:r>
              <a:rPr lang="en-US" altLang="ko-KR" sz="2400" dirty="0" smtClean="0"/>
              <a:t>)</a:t>
            </a: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143445543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125932" y="0"/>
            <a:ext cx="7657560" cy="584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8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사업비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내역 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0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당해년도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사업비 집행계획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908024"/>
              </p:ext>
            </p:extLst>
          </p:nvPr>
        </p:nvGraphicFramePr>
        <p:xfrm>
          <a:off x="319101" y="799074"/>
          <a:ext cx="8399277" cy="5766478"/>
        </p:xfrm>
        <a:graphic>
          <a:graphicData uri="http://schemas.openxmlformats.org/drawingml/2006/table">
            <a:tbl>
              <a:tblPr/>
              <a:tblGrid>
                <a:gridCol w="1302756"/>
                <a:gridCol w="2076187"/>
                <a:gridCol w="3755171"/>
                <a:gridCol w="1265163"/>
              </a:tblGrid>
              <a:tr h="324095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구분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5941" marR="35941" marT="35941" marB="3594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5941" marR="35941" marT="35941" marB="3594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내용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금액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3113">
                <a:tc rowSpan="1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사업재료비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소 계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사업활동비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147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147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소 계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283113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+mj-ea"/>
                          <a:ea typeface="+mj-ea"/>
                        </a:rPr>
                        <a:t>총 계</a:t>
                      </a:r>
                      <a:endParaRPr lang="ko-KR" altLang="en-US" sz="1400" b="1" dirty="0"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96084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125932" y="0"/>
            <a:ext cx="8103668" cy="584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8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사업비 내역 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차년도 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사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업비 집행계획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0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필요시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en-US" altLang="ko-KR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28289"/>
              </p:ext>
            </p:extLst>
          </p:nvPr>
        </p:nvGraphicFramePr>
        <p:xfrm>
          <a:off x="319101" y="799074"/>
          <a:ext cx="8399277" cy="5766478"/>
        </p:xfrm>
        <a:graphic>
          <a:graphicData uri="http://schemas.openxmlformats.org/drawingml/2006/table">
            <a:tbl>
              <a:tblPr/>
              <a:tblGrid>
                <a:gridCol w="1302756"/>
                <a:gridCol w="2076187"/>
                <a:gridCol w="3755171"/>
                <a:gridCol w="1265163"/>
              </a:tblGrid>
              <a:tr h="324095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구분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5941" marR="35941" marT="35941" marB="3594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5941" marR="35941" marT="35941" marB="3594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내용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금액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3113">
                <a:tc rowSpan="1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사업재료비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소 계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사업활동비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147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147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소 계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283113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+mj-ea"/>
                          <a:ea typeface="+mj-ea"/>
                        </a:rPr>
                        <a:t>총 계</a:t>
                      </a:r>
                      <a:endParaRPr lang="ko-KR" altLang="en-US" sz="1400" b="1" dirty="0"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999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125931" y="117510"/>
            <a:ext cx="7657560" cy="584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altLang="ko-K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9</a:t>
            </a:r>
            <a:r>
              <a:rPr lang="en-US" altLang="ko-K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. </a:t>
            </a:r>
            <a:r>
              <a:rPr lang="ko-KR" alt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기타</a:t>
            </a:r>
            <a:endParaRPr lang="ko-KR" alt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Y견고딕"/>
              <a:ea typeface="HY견고딕"/>
            </a:endParaRPr>
          </a:p>
        </p:txBody>
      </p:sp>
    </p:spTree>
    <p:extLst>
      <p:ext uri="{BB962C8B-B14F-4D97-AF65-F5344CB8AC3E}">
        <p14:creationId xmlns:p14="http://schemas.microsoft.com/office/powerpoint/2010/main" val="324175514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22494" y="76320"/>
            <a:ext cx="7657560" cy="584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altLang="ko-KR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                               </a:t>
            </a:r>
            <a:r>
              <a:rPr lang="ko-KR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목</a:t>
            </a:r>
            <a:r>
              <a:rPr lang="en-US" altLang="ko-KR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    </a:t>
            </a:r>
            <a:r>
              <a:rPr lang="ko-KR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차</a:t>
            </a:r>
            <a:endParaRPr lang="ko-K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8515" y="937364"/>
            <a:ext cx="787826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2000" dirty="0" smtClean="0"/>
              <a:t>기업 현황</a:t>
            </a:r>
            <a:endParaRPr lang="en-US" altLang="ko-KR" sz="20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2000" dirty="0" smtClean="0"/>
              <a:t>사업 필요성 </a:t>
            </a:r>
            <a:r>
              <a:rPr lang="en-US" altLang="ko-KR" sz="2000" dirty="0" smtClean="0"/>
              <a:t>{</a:t>
            </a:r>
            <a:r>
              <a:rPr lang="en-US" altLang="ko-KR" sz="2000" dirty="0" smtClean="0">
                <a:solidFill>
                  <a:srgbClr val="0000FF"/>
                </a:solidFill>
              </a:rPr>
              <a:t>WHY</a:t>
            </a:r>
            <a:r>
              <a:rPr lang="en-US" altLang="ko-KR" sz="2000" dirty="0" smtClean="0"/>
              <a:t>}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3.  </a:t>
            </a:r>
            <a:r>
              <a:rPr lang="ko-KR" altLang="en-US" sz="2000" dirty="0" smtClean="0"/>
              <a:t>사업 개요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내용</a:t>
            </a:r>
            <a:r>
              <a:rPr lang="en-US" altLang="ko-KR" sz="2000" dirty="0" smtClean="0"/>
              <a:t>) {</a:t>
            </a:r>
            <a:r>
              <a:rPr lang="en-US" altLang="ko-KR" sz="2000" dirty="0" smtClean="0">
                <a:solidFill>
                  <a:srgbClr val="0000FF"/>
                </a:solidFill>
              </a:rPr>
              <a:t>WHAT</a:t>
            </a:r>
            <a:r>
              <a:rPr lang="en-US" altLang="ko-KR" sz="2000" dirty="0" smtClean="0"/>
              <a:t>}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4. </a:t>
            </a:r>
            <a:r>
              <a:rPr lang="ko-KR" altLang="en-US" sz="2000" dirty="0"/>
              <a:t>사업목표</a:t>
            </a:r>
            <a:r>
              <a:rPr lang="en-US" altLang="ko-KR" sz="2000" dirty="0" smtClean="0"/>
              <a:t>(</a:t>
            </a:r>
            <a:r>
              <a:rPr lang="ko-KR" altLang="en-US" sz="2000" dirty="0" err="1" smtClean="0"/>
              <a:t>년차별</a:t>
            </a:r>
            <a:r>
              <a:rPr lang="ko-KR" altLang="en-US" sz="2000" dirty="0" smtClean="0"/>
              <a:t> 사업목표 </a:t>
            </a:r>
            <a:r>
              <a:rPr lang="ko-KR" altLang="en-US" sz="2000" dirty="0"/>
              <a:t>및 내용</a:t>
            </a:r>
            <a:r>
              <a:rPr lang="en-US" altLang="ko-KR" sz="2000" dirty="0"/>
              <a:t>) {</a:t>
            </a:r>
            <a:r>
              <a:rPr lang="en-US" altLang="ko-KR" sz="2000" dirty="0">
                <a:solidFill>
                  <a:srgbClr val="0000FF"/>
                </a:solidFill>
              </a:rPr>
              <a:t>EXPECTATION</a:t>
            </a:r>
            <a:r>
              <a:rPr lang="en-US" altLang="ko-KR" sz="2000" dirty="0" smtClean="0"/>
              <a:t>}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5. </a:t>
            </a:r>
            <a:r>
              <a:rPr lang="ko-KR" altLang="en-US" sz="2000" dirty="0" smtClean="0"/>
              <a:t>사업 추진전략</a:t>
            </a:r>
            <a:r>
              <a:rPr lang="en-US" altLang="ko-KR" sz="2000" dirty="0" smtClean="0"/>
              <a:t>(</a:t>
            </a:r>
            <a:r>
              <a:rPr lang="ko-KR" altLang="en-US" sz="2000" dirty="0" err="1" smtClean="0"/>
              <a:t>년차별</a:t>
            </a:r>
            <a:r>
              <a:rPr lang="ko-KR" altLang="en-US" sz="2000" dirty="0" smtClean="0"/>
              <a:t> 세부사업내용 및 추진방법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  </a:t>
            </a:r>
            <a:r>
              <a:rPr lang="en-US" altLang="ko-KR" sz="2000" dirty="0" smtClean="0"/>
              <a:t>{</a:t>
            </a:r>
            <a:r>
              <a:rPr lang="en-US" altLang="ko-KR" sz="2000" dirty="0" smtClean="0">
                <a:solidFill>
                  <a:srgbClr val="0000FF"/>
                </a:solidFill>
              </a:rPr>
              <a:t>HOW</a:t>
            </a:r>
            <a:r>
              <a:rPr lang="en-US" altLang="ko-KR" sz="2000" dirty="0" smtClean="0"/>
              <a:t>}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6. </a:t>
            </a:r>
            <a:r>
              <a:rPr lang="ko-KR" altLang="en-US" sz="2000" dirty="0" smtClean="0"/>
              <a:t>기대효과</a:t>
            </a:r>
            <a:r>
              <a:rPr lang="en-US" altLang="ko-KR" sz="2000" dirty="0"/>
              <a:t>(</a:t>
            </a:r>
            <a:r>
              <a:rPr lang="ko-KR" altLang="en-US" sz="2000" dirty="0"/>
              <a:t>매출발생</a:t>
            </a:r>
            <a:r>
              <a:rPr lang="en-US" altLang="ko-KR" sz="2000" dirty="0"/>
              <a:t>,</a:t>
            </a:r>
            <a:r>
              <a:rPr lang="ko-KR" altLang="en-US" sz="2000" dirty="0"/>
              <a:t>수출발생</a:t>
            </a:r>
            <a:r>
              <a:rPr lang="en-US" altLang="ko-KR" sz="2000" dirty="0"/>
              <a:t>,</a:t>
            </a:r>
            <a:r>
              <a:rPr lang="ko-KR" altLang="en-US" sz="2000" dirty="0"/>
              <a:t>일자리창출</a:t>
            </a:r>
            <a:r>
              <a:rPr lang="en-US" altLang="ko-KR" sz="2000" dirty="0"/>
              <a:t>,</a:t>
            </a:r>
            <a:r>
              <a:rPr lang="ko-KR" altLang="en-US" sz="2000" dirty="0"/>
              <a:t>수입대체</a:t>
            </a:r>
            <a:r>
              <a:rPr lang="en-US" altLang="ko-KR" sz="20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7. </a:t>
            </a:r>
            <a:r>
              <a:rPr lang="ko-KR" altLang="en-US" sz="2000" dirty="0" err="1" smtClean="0"/>
              <a:t>사업화계획</a:t>
            </a:r>
            <a:r>
              <a:rPr lang="ko-KR" altLang="en-US" sz="2000" dirty="0" smtClean="0"/>
              <a:t> 및 </a:t>
            </a:r>
            <a:r>
              <a:rPr lang="ko-KR" altLang="en-US" sz="2000" dirty="0" err="1" smtClean="0"/>
              <a:t>사업화전략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사업결과의 활용방안</a:t>
            </a:r>
            <a:r>
              <a:rPr lang="en-US" altLang="ko-KR" sz="20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000" dirty="0"/>
              <a:t>8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사업비 내역 </a:t>
            </a:r>
            <a:r>
              <a:rPr lang="en-US" altLang="ko-KR" sz="2000" dirty="0" smtClean="0"/>
              <a:t>(</a:t>
            </a:r>
            <a:r>
              <a:rPr lang="ko-KR" altLang="en-US" sz="2000" dirty="0" err="1"/>
              <a:t>년</a:t>
            </a:r>
            <a:r>
              <a:rPr lang="ko-KR" altLang="en-US" sz="2000" dirty="0" err="1" smtClean="0"/>
              <a:t>차별</a:t>
            </a:r>
            <a:r>
              <a:rPr lang="ko-KR" altLang="en-US" sz="2000" dirty="0" smtClean="0"/>
              <a:t> 사업비 집행계획</a:t>
            </a:r>
            <a:r>
              <a:rPr lang="en-US" altLang="ko-KR" sz="20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9. </a:t>
            </a:r>
            <a:r>
              <a:rPr lang="ko-KR" altLang="en-US" sz="2000" dirty="0" smtClean="0"/>
              <a:t>기타 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endParaRPr lang="en-US" altLang="ko-KR" sz="2000" dirty="0"/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en-US" altLang="ko-K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Shape 1"/>
          <p:cNvSpPr txBox="1"/>
          <p:nvPr/>
        </p:nvSpPr>
        <p:spPr>
          <a:xfrm>
            <a:off x="150646" y="92795"/>
            <a:ext cx="7657560" cy="584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altLang="ko-KR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1. </a:t>
            </a:r>
            <a:r>
              <a:rPr lang="ko-KR" altLang="en-US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기업 현황</a:t>
            </a:r>
            <a:endParaRPr lang="ko-K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144204"/>
              </p:ext>
            </p:extLst>
          </p:nvPr>
        </p:nvGraphicFramePr>
        <p:xfrm>
          <a:off x="200641" y="749350"/>
          <a:ext cx="8786069" cy="5732239"/>
        </p:xfrm>
        <a:graphic>
          <a:graphicData uri="http://schemas.openxmlformats.org/drawingml/2006/table">
            <a:tbl>
              <a:tblPr/>
              <a:tblGrid>
                <a:gridCol w="1203895"/>
                <a:gridCol w="1025626"/>
                <a:gridCol w="418156"/>
                <a:gridCol w="735141"/>
                <a:gridCol w="702155"/>
                <a:gridCol w="319337"/>
                <a:gridCol w="933613"/>
                <a:gridCol w="288680"/>
                <a:gridCol w="889593"/>
                <a:gridCol w="161758"/>
                <a:gridCol w="1070919"/>
                <a:gridCol w="1037196"/>
              </a:tblGrid>
              <a:tr h="478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 업 명</a:t>
                      </a: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20000"/>
                      </a:srgbClr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35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주 소 지</a:t>
                      </a: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>
                        <a:alpha val="60001"/>
                      </a:srgb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>
                        <a:alpha val="60001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TEL/FAX</a:t>
                      </a: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327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설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립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일</a:t>
                      </a: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>
                        <a:alpha val="39999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 본 금</a:t>
                      </a: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대지 및 건평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3273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매출액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천원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2019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년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2020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년</a:t>
                      </a: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>
                        <a:alpha val="6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2021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년</a:t>
                      </a: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>
                        <a:alpha val="60000"/>
                      </a:srgb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고용인원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명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>
                        <a:alpha val="6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2019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년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(12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월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2020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년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(12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월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2021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년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(12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월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5327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o-KR" altLang="en-US" sz="1200" dirty="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ko-KR" altLang="en-US" sz="1200" dirty="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ko-KR" altLang="en-US" sz="1200" dirty="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11618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주 생산품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>
                        <a:alpha val="60001"/>
                      </a:srgbClr>
                    </a:solidFill>
                  </a:tcPr>
                </a:tc>
                <a:tc gridSpan="11">
                  <a:txBody>
                    <a:bodyPr/>
                    <a:lstStyle/>
                    <a:p>
                      <a:pPr fontAlgn="base" latinLnBrk="1">
                        <a:lnSpc>
                          <a:spcPct val="150000"/>
                        </a:lnSpc>
                      </a:pPr>
                      <a:endParaRPr lang="ko-KR" altLang="en-US" sz="1200" b="1" kern="1200" dirty="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>
                        <a:alpha val="60001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744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회사 전경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사진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30000"/>
                      </a:srgbClr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8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 txBox="1"/>
          <p:nvPr/>
        </p:nvSpPr>
        <p:spPr>
          <a:xfrm>
            <a:off x="175359" y="101033"/>
            <a:ext cx="7657560" cy="584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altLang="ko-KR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2</a:t>
            </a:r>
            <a:r>
              <a:rPr lang="ko-KR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. </a:t>
            </a:r>
            <a:r>
              <a:rPr lang="ko-KR" alt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사업</a:t>
            </a:r>
            <a:r>
              <a:rPr lang="ko-KR" alt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 </a:t>
            </a:r>
            <a:r>
              <a:rPr lang="ko-KR" alt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필요성</a:t>
            </a:r>
            <a:r>
              <a:rPr lang="en-US" altLang="ko-K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(</a:t>
            </a:r>
            <a:r>
              <a:rPr lang="ko-KR" alt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중요성</a:t>
            </a:r>
            <a:r>
              <a:rPr lang="en-US" altLang="ko-K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)</a:t>
            </a:r>
            <a:endParaRPr lang="ko-KR" sz="1800" b="0" i="1" strike="noStrike" spc="-1" dirty="0">
              <a:solidFill>
                <a:srgbClr val="00B0F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86294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175359" y="101033"/>
            <a:ext cx="7657560" cy="584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altLang="ko-K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3</a:t>
            </a:r>
            <a:r>
              <a:rPr lang="ko-KR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. </a:t>
            </a:r>
            <a:r>
              <a:rPr lang="ko-KR" alt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사업 개요</a:t>
            </a:r>
            <a:r>
              <a:rPr lang="en-US" altLang="ko-K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(</a:t>
            </a:r>
            <a:r>
              <a:rPr lang="ko-KR" alt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내용</a:t>
            </a:r>
            <a:r>
              <a:rPr lang="en-US" altLang="ko-K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)</a:t>
            </a:r>
            <a:endParaRPr lang="ko-KR" sz="1800" b="0" i="1" strike="noStrike" spc="-1" dirty="0">
              <a:solidFill>
                <a:srgbClr val="00B0F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677128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 txBox="1"/>
          <p:nvPr/>
        </p:nvSpPr>
        <p:spPr>
          <a:xfrm>
            <a:off x="175358" y="-32951"/>
            <a:ext cx="8564987" cy="584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4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r>
              <a:rPr lang="en-US" altLang="ko-KR" sz="2400" dirty="0" smtClean="0"/>
              <a:t>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사업목표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년</a:t>
            </a:r>
            <a:r>
              <a:rPr lang="ko-KR" altLang="en-US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차별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사업목표 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및 내용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013738"/>
              </p:ext>
            </p:extLst>
          </p:nvPr>
        </p:nvGraphicFramePr>
        <p:xfrm>
          <a:off x="29359" y="1449858"/>
          <a:ext cx="8875744" cy="4525707"/>
        </p:xfrm>
        <a:graphic>
          <a:graphicData uri="http://schemas.openxmlformats.org/drawingml/2006/table">
            <a:tbl>
              <a:tblPr/>
              <a:tblGrid>
                <a:gridCol w="2458468"/>
                <a:gridCol w="518984"/>
                <a:gridCol w="848497"/>
                <a:gridCol w="823784"/>
                <a:gridCol w="823784"/>
                <a:gridCol w="881448"/>
                <a:gridCol w="1133493"/>
                <a:gridCol w="1387286"/>
              </a:tblGrid>
              <a:tr h="554389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-8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평가 항목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-8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1" kern="0" spc="-8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주요성능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-8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Spec</a:t>
                      </a:r>
                      <a:r>
                        <a:rPr lang="en-US" altLang="ko-KR" sz="900" b="1" kern="0" spc="-80" baseline="30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1)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-8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단위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현수준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사업 </a:t>
                      </a:r>
                      <a:r>
                        <a:rPr lang="ko-KR" altLang="en-US" sz="900" b="1" kern="0" spc="-8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목표치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-6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평가방법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-8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평가 </a:t>
                      </a:r>
                      <a:r>
                        <a:rPr lang="ko-KR" altLang="en-US" sz="900" b="1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기관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</a:tr>
              <a:tr h="3240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-8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당해년도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5803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8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 </a:t>
                      </a:r>
                      <a:endParaRPr lang="ko-KR" altLang="en-US" sz="1000" kern="0" spc="-8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%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-13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공인시험성적서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공인시험기관</a:t>
                      </a:r>
                      <a:r>
                        <a:rPr lang="en-US" altLang="ko-KR" sz="900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3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8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2. </a:t>
                      </a:r>
                      <a:endParaRPr lang="ko-KR" altLang="en-US" sz="10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%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-13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공인시험성적서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공인시험기관</a:t>
                      </a:r>
                      <a:r>
                        <a:rPr lang="en-US" altLang="ko-KR" sz="900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2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8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3. </a:t>
                      </a:r>
                      <a:endParaRPr lang="ko-KR" altLang="en-US" sz="10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8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℃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-13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공인시험성적서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97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8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4. </a:t>
                      </a:r>
                      <a:endParaRPr lang="ko-KR" altLang="en-US" sz="10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mm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-13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공인시험성적서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공인시험기관</a:t>
                      </a:r>
                      <a:r>
                        <a:rPr lang="en-US" altLang="ko-KR" sz="900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63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8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5. </a:t>
                      </a:r>
                      <a:endParaRPr lang="ko-KR" altLang="en-US" sz="10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mm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-13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공인시험성적서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공인시험기관</a:t>
                      </a:r>
                      <a:r>
                        <a:rPr lang="en-US" altLang="ko-KR" sz="900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2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8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6. </a:t>
                      </a:r>
                      <a:endParaRPr lang="ko-KR" altLang="en-US" sz="10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mm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8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장비보유공인인증기관 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97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8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7. </a:t>
                      </a:r>
                      <a:endParaRPr lang="ko-KR" altLang="en-US" sz="10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Hv0.1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-13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공인시험성적서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공인시험기관</a:t>
                      </a:r>
                      <a:r>
                        <a:rPr lang="en-US" altLang="ko-KR" sz="900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69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8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8. </a:t>
                      </a:r>
                      <a:endParaRPr lang="ko-KR" altLang="en-US" sz="10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98040"/>
            <a:ext cx="34547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>
                <a:solidFill>
                  <a:srgbClr val="FF0000"/>
                </a:solidFill>
              </a:rPr>
              <a:t>예시입니다</a:t>
            </a:r>
            <a:r>
              <a:rPr lang="en-US" altLang="ko-KR" sz="1200" dirty="0" smtClean="0">
                <a:solidFill>
                  <a:srgbClr val="FF0000"/>
                </a:solidFill>
              </a:rPr>
              <a:t>. </a:t>
            </a:r>
            <a:r>
              <a:rPr lang="ko-KR" altLang="en-US" sz="1200" dirty="0" smtClean="0">
                <a:solidFill>
                  <a:srgbClr val="FF0000"/>
                </a:solidFill>
              </a:rPr>
              <a:t>각 사업에 맞게 작성 하시면 됩니다</a:t>
            </a:r>
            <a:r>
              <a:rPr lang="en-US" altLang="ko-KR" sz="1200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967" y="1080526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1) 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정량적 목표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280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2408" y="0"/>
            <a:ext cx="7657560" cy="58428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4.</a:t>
            </a:r>
            <a:r>
              <a:rPr lang="en-US" altLang="ko-KR" sz="2400" dirty="0"/>
              <a:t>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사업목표 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연차별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사업목표 및 내용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408" y="716692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2) </a:t>
            </a:r>
            <a:r>
              <a:rPr lang="ko-KR" altLang="en-US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정성적 목표</a:t>
            </a:r>
            <a:r>
              <a:rPr lang="en-US" altLang="ko-KR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사업목표 세부내용</a:t>
            </a:r>
            <a:r>
              <a:rPr lang="en-US" altLang="ko-KR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62038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167121" y="101033"/>
            <a:ext cx="7657560" cy="584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altLang="ko-K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5</a:t>
            </a:r>
            <a:r>
              <a:rPr lang="en-US" altLang="ko-K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.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사업 추진전략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년차별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세부사업내용 및 추진방법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en-US" altLang="ko-KR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lnSpc>
                <a:spcPct val="100000"/>
              </a:lnSpc>
            </a:pPr>
            <a:r>
              <a:rPr lang="en-US" altLang="ko-K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475046"/>
              </p:ext>
            </p:extLst>
          </p:nvPr>
        </p:nvGraphicFramePr>
        <p:xfrm>
          <a:off x="167121" y="1027327"/>
          <a:ext cx="8618777" cy="5708704"/>
        </p:xfrm>
        <a:graphic>
          <a:graphicData uri="http://schemas.openxmlformats.org/drawingml/2006/table">
            <a:tbl>
              <a:tblPr/>
              <a:tblGrid>
                <a:gridCol w="642861"/>
                <a:gridCol w="4290712"/>
                <a:gridCol w="900828"/>
                <a:gridCol w="941774"/>
                <a:gridCol w="941774"/>
                <a:gridCol w="900828"/>
              </a:tblGrid>
              <a:tr h="19872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구분</a:t>
                      </a: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세부 사업 내용</a:t>
                      </a: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추진일정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9883" marR="9883" marT="9883" marB="988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98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-180" dirty="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 / 4  </a:t>
                      </a:r>
                      <a:r>
                        <a:rPr lang="ko-KR" altLang="en-US" sz="1000" b="1" kern="0" spc="-180" dirty="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분기</a:t>
                      </a:r>
                      <a:endParaRPr lang="en-US" sz="1000" b="1" kern="0" spc="-18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883" marR="9883" marT="9883" marB="988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-180" dirty="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 / 4  </a:t>
                      </a:r>
                      <a:r>
                        <a:rPr lang="ko-KR" altLang="en-US" sz="1000" b="1" kern="0" spc="-180" dirty="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분기</a:t>
                      </a:r>
                      <a:endParaRPr lang="en-US" sz="1000" b="1" kern="0" spc="-18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883" marR="9883" marT="9883" marB="98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-180" dirty="0" smtClean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3 / 4 </a:t>
                      </a:r>
                      <a:r>
                        <a:rPr lang="ko-KR" altLang="en-US" sz="1000" b="1" kern="0" spc="-180" dirty="0" smtClean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분기</a:t>
                      </a:r>
                      <a:endParaRPr lang="en-US" sz="1000" b="1" kern="0" spc="-18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9883" marR="9883" marT="9883" marB="98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-180" dirty="0" smtClean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4 / 4 </a:t>
                      </a:r>
                      <a:r>
                        <a:rPr lang="ko-KR" altLang="en-US" sz="1000" b="1" kern="0" spc="-180" dirty="0" smtClean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분기</a:t>
                      </a:r>
                      <a:endParaRPr lang="en-US" sz="1000" b="1" kern="0" spc="-18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9883" marR="9883" marT="9883" marB="98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27288">
                <a:tc rowSpan="8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당해</a:t>
                      </a:r>
                      <a:endParaRPr lang="ko-KR" altLang="en-US" sz="10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년도</a:t>
                      </a: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1" dirty="0">
                        <a:solidFill>
                          <a:schemeClr val="bg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1" dirty="0">
                        <a:solidFill>
                          <a:schemeClr val="bg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3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4020" marR="0" lvl="0" indent="-414020" algn="just" defTabSz="914400" rtl="0" eaLnBrk="1" fontAlgn="base" latinLnBrk="1" hangingPunct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1" kern="0" spc="0" dirty="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 lvl="0" indent="0" algn="just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1" kern="0" spc="0" dirty="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288">
                <a:tc rowSpan="7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4020" marR="0" indent="-41402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 lvl="0" indent="0" algn="just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 lvl="0" indent="0" algn="just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1" kern="0" spc="0" dirty="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184">
                <a:tc rowSpan="7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5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1" kern="0" spc="0" dirty="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5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1" kern="0" spc="0" dirty="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98040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>
                <a:solidFill>
                  <a:srgbClr val="FF0000"/>
                </a:solidFill>
              </a:rPr>
              <a:t> 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6562" y="651873"/>
            <a:ext cx="4051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1) </a:t>
            </a:r>
            <a:r>
              <a:rPr lang="ko-KR" altLang="en-US" b="1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년차별</a:t>
            </a:r>
            <a:r>
              <a:rPr lang="ko-KR" altLang="en-US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세부 사업내용 및 추진일정</a:t>
            </a:r>
            <a:endParaRPr lang="ko-KR" altLang="en-US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250206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 panose="02030600000101010101" pitchFamily="18" charset="-127"/>
                <a:ea typeface="HY견고딕" panose="02030600000101010101" pitchFamily="18" charset="-127"/>
              </a:rPr>
              <a:t>5.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사업 추진전략 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4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년차별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세부사업내용 및 추진방법 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640" y="660600"/>
            <a:ext cx="4942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2) </a:t>
            </a:r>
            <a:r>
              <a:rPr lang="ko-KR" altLang="en-US" b="1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년차별</a:t>
            </a:r>
            <a:r>
              <a:rPr lang="ko-KR" altLang="en-US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세부 사업내용</a:t>
            </a:r>
            <a:r>
              <a:rPr lang="en-US" altLang="ko-KR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추진방법</a:t>
            </a:r>
            <a:r>
              <a:rPr lang="en-US" altLang="ko-KR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상세내용</a:t>
            </a:r>
            <a:r>
              <a:rPr lang="en-US" altLang="ko-KR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91130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63974</TotalTime>
  <Words>407</Words>
  <Application>Microsoft Office PowerPoint</Application>
  <PresentationFormat>화면 슬라이드 쇼(4:3)</PresentationFormat>
  <Paragraphs>122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14</vt:i4>
      </vt:variant>
    </vt:vector>
  </HeadingPairs>
  <TitlesOfParts>
    <vt:vector size="27" baseType="lpstr">
      <vt:lpstr>DejaVu Sans</vt:lpstr>
      <vt:lpstr>HY견고딕</vt:lpstr>
      <vt:lpstr>가는각진제목체</vt:lpstr>
      <vt:lpstr>굴림체</vt:lpstr>
      <vt:lpstr>맑은 고딕</vt:lpstr>
      <vt:lpstr>바탕</vt:lpstr>
      <vt:lpstr>휴먼명조</vt:lpstr>
      <vt:lpstr>Arial</vt:lpstr>
      <vt:lpstr>Symbol</vt:lpstr>
      <vt:lpstr>Times New Roman</vt:lpstr>
      <vt:lpstr>Wingdings</vt:lpstr>
      <vt:lpstr>Office Theme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4. 사업목표 (연차별 사업목표 및 내용)</vt:lpstr>
      <vt:lpstr>PowerPoint 프레젠테이션</vt:lpstr>
      <vt:lpstr>5. 사업 추진전략 (년차별 세부사업내용 및 추진방법 )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그림비디자인_임영미</dc:creator>
  <cp:lastModifiedBy>Windows 사용자</cp:lastModifiedBy>
  <cp:revision>3172</cp:revision>
  <cp:lastPrinted>2018-06-28T23:02:57Z</cp:lastPrinted>
  <dcterms:created xsi:type="dcterms:W3CDTF">2009-02-24T02:14:00Z</dcterms:created>
  <dcterms:modified xsi:type="dcterms:W3CDTF">2022-06-30T04:35:15Z</dcterms:modified>
  <dc:language>ko-KR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화면 슬라이드 쇼(4:3)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18</vt:i4>
  </property>
</Properties>
</file>